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Ubuntu"/>
      <p:regular r:id="rId49"/>
      <p:bold r:id="rId50"/>
      <p:italic r:id="rId51"/>
      <p:boldItalic r:id="rId52"/>
    </p:embeddedFont>
    <p:embeddedFont>
      <p:font typeface="Noto Sans Medium"/>
      <p:regular r:id="rId53"/>
      <p:bold r:id="rId54"/>
      <p:italic r:id="rId55"/>
      <p:boldItalic r:id="rId56"/>
    </p:embeddedFont>
    <p:embeddedFont>
      <p:font typeface="Noto Sans"/>
      <p:regular r:id="rId57"/>
      <p:bold r:id="rId58"/>
      <p:italic r:id="rId59"/>
      <p:boldItalic r:id="rId60"/>
    </p:embeddedFont>
    <p:embeddedFont>
      <p:font typeface="Source Code Pr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37">
          <p15:clr>
            <a:srgbClr val="A4A3A4"/>
          </p15:clr>
        </p15:guide>
        <p15:guide id="2" pos="11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1568F9-76C3-487A-9A37-591386E3A9B4}">
  <a:tblStyle styleId="{491568F9-76C3-487A-9A37-591386E3A9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37" orient="horz"/>
        <p:guide pos="113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Ubuntu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SourceCodePro-bold.fntdata"/><Relationship Id="rId61" Type="http://schemas.openxmlformats.org/officeDocument/2006/relationships/font" Target="fonts/SourceCodePro-regular.fntdata"/><Relationship Id="rId20" Type="http://schemas.openxmlformats.org/officeDocument/2006/relationships/slide" Target="slides/slide14.xml"/><Relationship Id="rId64" Type="http://schemas.openxmlformats.org/officeDocument/2006/relationships/font" Target="fonts/SourceCodePro-boldItalic.fntdata"/><Relationship Id="rId63" Type="http://schemas.openxmlformats.org/officeDocument/2006/relationships/font" Target="fonts/SourceCodePr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otoSans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-italic.fntdata"/><Relationship Id="rId50" Type="http://schemas.openxmlformats.org/officeDocument/2006/relationships/font" Target="fonts/Ubuntu-bold.fntdata"/><Relationship Id="rId53" Type="http://schemas.openxmlformats.org/officeDocument/2006/relationships/font" Target="fonts/NotoSansMedium-regular.fntdata"/><Relationship Id="rId52" Type="http://schemas.openxmlformats.org/officeDocument/2006/relationships/font" Target="fonts/Ubuntu-boldItalic.fntdata"/><Relationship Id="rId11" Type="http://schemas.openxmlformats.org/officeDocument/2006/relationships/slide" Target="slides/slide5.xml"/><Relationship Id="rId55" Type="http://schemas.openxmlformats.org/officeDocument/2006/relationships/font" Target="fonts/NotoSansMedium-italic.fntdata"/><Relationship Id="rId10" Type="http://schemas.openxmlformats.org/officeDocument/2006/relationships/slide" Target="slides/slide4.xml"/><Relationship Id="rId54" Type="http://schemas.openxmlformats.org/officeDocument/2006/relationships/font" Target="fonts/NotoSansMedium-bold.fntdata"/><Relationship Id="rId13" Type="http://schemas.openxmlformats.org/officeDocument/2006/relationships/slide" Target="slides/slide7.xml"/><Relationship Id="rId57" Type="http://schemas.openxmlformats.org/officeDocument/2006/relationships/font" Target="fonts/NotoSans-regular.fntdata"/><Relationship Id="rId12" Type="http://schemas.openxmlformats.org/officeDocument/2006/relationships/slide" Target="slides/slide6.xml"/><Relationship Id="rId56" Type="http://schemas.openxmlformats.org/officeDocument/2006/relationships/font" Target="fonts/NotoSansMedium-boldItalic.fntdata"/><Relationship Id="rId15" Type="http://schemas.openxmlformats.org/officeDocument/2006/relationships/slide" Target="slides/slide9.xml"/><Relationship Id="rId59" Type="http://schemas.openxmlformats.org/officeDocument/2006/relationships/font" Target="fonts/NotoSans-italic.fntdata"/><Relationship Id="rId14" Type="http://schemas.openxmlformats.org/officeDocument/2006/relationships/slide" Target="slides/slide8.xml"/><Relationship Id="rId58" Type="http://schemas.openxmlformats.org/officeDocument/2006/relationships/font" Target="fonts/Noto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ac831260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cac831260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39b561e1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39b561e1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39b561e1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39b561e1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39b561e11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39b561e11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239b561e11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39b561e1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39b561e1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39b561e1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39b561e1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39b561e1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39b561e1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f80b80a4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f80b80a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2f80b80a4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f80b80a4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f80b80a4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2f80b80a4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c7861681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c7861681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2c7861681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c7861681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c7861681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850c07885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850c07885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1850c07885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c7861681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c7861681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c7861681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c7861681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350123c2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350123c2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2350123c2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39b561e11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39b561e1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39b561e1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39b561e1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239b561e11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239b561e11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350123c28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350123c28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2350123c28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39b561e11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39b561e1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39b561e11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239b561e11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39b561e11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239b561e11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5a2336af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85a2336af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39b561e11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239b561e11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39b561e11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39b561e11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39b561e11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39b561e11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39b561e11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239b561e11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39b561e11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239b561e11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39b561e11_0_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39b561e11_0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239b561e11_0_6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239b561e11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239b561e11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39b561e11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239b561e11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39b561e11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239b561e11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39b561e11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239b561e11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2404aba7d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2404aba7d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f2404aba7d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239b561e11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239b561e11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f80b80a4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f80b80a4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2404aba7d_0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f2404aba7d_0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f2404aba7d_0_4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ac831260d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cac831260d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cac831260d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39b561e1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39b561e1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239b561e1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39b561e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39b561e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39b561e1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39b561e1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39b561e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39b561e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54325" y="1752300"/>
            <a:ext cx="7816500" cy="13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1"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83800" y="2603275"/>
            <a:ext cx="6260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SECTION_HEADER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icrosoft JhengHe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">
  <p:cSld name="TITLE_AND_BODY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9" name="Google Shape;69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14325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14325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47751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0" l="13418" r="34269" t="22106"/>
          <a:stretch/>
        </p:blipFill>
        <p:spPr>
          <a:xfrm>
            <a:off x="6276237" y="878238"/>
            <a:ext cx="2025325" cy="426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>
                <a:latin typeface="Noto Sans"/>
                <a:ea typeface="Noto Sans"/>
                <a:cs typeface="Noto Sans"/>
                <a:sym typeface="Noto Sans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單欄 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  <a:defRPr b="1" sz="2800">
                <a:solidFill>
                  <a:srgbClr val="0C0C0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302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t.openai.com/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hateverywhere.app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youtu.be/7IfVws6daKQ" TargetMode="External"/><Relationship Id="rId6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6.png"/><Relationship Id="rId6" Type="http://schemas.openxmlformats.org/officeDocument/2006/relationships/image" Target="../media/image28.pn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eurl.cc/eXoZj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jpg"/><Relationship Id="rId4" Type="http://schemas.openxmlformats.org/officeDocument/2006/relationships/image" Target="../media/image48.jpg"/><Relationship Id="rId5" Type="http://schemas.openxmlformats.org/officeDocument/2006/relationships/image" Target="../media/image51.jpg"/><Relationship Id="rId6" Type="http://schemas.openxmlformats.org/officeDocument/2006/relationships/image" Target="../media/image52.jpg"/><Relationship Id="rId7" Type="http://schemas.openxmlformats.org/officeDocument/2006/relationships/image" Target="../media/image5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lin.ee/pQThEbl" TargetMode="External"/><Relationship Id="rId4" Type="http://schemas.openxmlformats.org/officeDocument/2006/relationships/hyperlink" Target="https://lin.ee/pQThEbl" TargetMode="External"/><Relationship Id="rId5" Type="http://schemas.openxmlformats.org/officeDocument/2006/relationships/hyperlink" Target="https://line.me/ti/g2/I-IaLyydAu-txM22_OkcS6bhNyA5iT64iLOy7w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explainthis.io/zh-hant/chatgpt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cs.google.com/spreadsheets/d/11CD_G1k3ExivjQbd7Vb3-TqNqrp1MJG_P4kFT2CLkXg/edit?usp=sharing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hyperlink" Target="https://www.facebook.com/groups/2152027081656284/permalink/2155510524641273" TargetMode="External"/><Relationship Id="rId7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facebook.com/bobchao/posts/10160164973715219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hyperlink" Target="https://lin.ee/zasnezx" TargetMode="External"/><Relationship Id="rId13" Type="http://schemas.openxmlformats.org/officeDocument/2006/relationships/hyperlink" Target="https://www.facebook.com/teach.for.tw" TargetMode="External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30.png"/><Relationship Id="rId9" Type="http://schemas.openxmlformats.org/officeDocument/2006/relationships/image" Target="../media/image3.png"/><Relationship Id="rId14" Type="http://schemas.openxmlformats.org/officeDocument/2006/relationships/image" Target="../media/image7.png"/><Relationship Id="rId5" Type="http://schemas.openxmlformats.org/officeDocument/2006/relationships/hyperlink" Target="https://www.youtube.com/c/edreamerTW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hyperlink" Target="https://www.facebook.com/groups/1399641346792035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Relationship Id="rId5" Type="http://schemas.openxmlformats.org/officeDocument/2006/relationships/hyperlink" Target="https://www.facebook.com/groups/2152027081656284/posts/2154646954727630/" TargetMode="External"/><Relationship Id="rId6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apple.com/newsroom/2023/02/apple-reports-first-quarter-results/" TargetMode="External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hrome.google.com/webstore/detail/chatgpt-for-google/jgjaeacdkonaoafenlfkkkmbaopkbilf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chrome.google.com/webstore/detail/chatgenie-for-chatgpt/lgfokdfepidpjodalhpbjindjackhidg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hrome.google.com/webstore/detail/voice-control-for-chatgpt/eollffkcakegifhacjnlnegohfdlidhn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hyperlink" Target="https://chrome.google.com/webstore/detail/webchatgpt-chatgpt-with-i/lpfemeioodjbpieminkklglpmhlngfcn" TargetMode="External"/><Relationship Id="rId5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hrome.google.com/webstore/detail/chatgpt-prompt-genius/jjdnakkfjnnbbckhifcfchagnpofjffo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hrome.google.com/webstore/detail/chatgpt-glarity%EF%BC%8Csummarize/cmnlolelipjlhfkhpohphpedmkfbobjc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penai.com/product/gpt-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0" y="2218775"/>
            <a:ext cx="6999677" cy="17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ctrTitle"/>
          </p:nvPr>
        </p:nvSpPr>
        <p:spPr>
          <a:xfrm>
            <a:off x="354325" y="2252650"/>
            <a:ext cx="78165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我也會用ChatGPT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3935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7400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米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10864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老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4328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師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17793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21257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室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24721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28186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1650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35114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溢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88" y="140360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b="13393" l="29486" r="32926" t="17354"/>
          <a:stretch/>
        </p:blipFill>
        <p:spPr>
          <a:xfrm>
            <a:off x="6409104" y="206325"/>
            <a:ext cx="1897995" cy="49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331400" y="2978875"/>
            <a:ext cx="6260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/>
              <a:t>跟AI聊聊天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ChatGPT的限制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知識有限不能即時</a:t>
            </a:r>
            <a:r>
              <a:rPr lang="zh-TW"/>
              <a:t>：ChatGPT的知識來源是透過訓練從網路上收集的海量文本，來源主要是從2015年到2021年之間的網際網路上的文本資料，因此它的知識可能存在片面性、不完整性和錯誤性，不能保證完全準確。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不能提供具體的人身安全或醫療建議</a:t>
            </a:r>
            <a:r>
              <a:rPr lang="zh-TW"/>
              <a:t>：ChatGPT的目的是為了提供一個自然而流暢的對話體驗，它不能提供專業的人身安全或醫療建議，尤其是在涉及嚴重的身體或心理問題上。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缺乏常識和情境的理解</a:t>
            </a:r>
            <a:r>
              <a:rPr lang="zh-TW"/>
              <a:t>：ChatGPT缺乏常識和情境的理解，有時候會回答一些毫無意義或不合理的問題，或者無法正確地理解和回答特定情境下的問題。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受到模型訓練資料和句子生成算法的限制</a:t>
            </a:r>
            <a:r>
              <a:rPr lang="zh-TW"/>
              <a:t>：ChatGPT是基於深度學習模型的，它的回答受到訓練資料和句子生成算法的限制，有時候可能會出現不連貫或不恰當的回答。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VS. Google</a:t>
            </a:r>
            <a:endParaRPr/>
          </a:p>
        </p:txBody>
      </p:sp>
      <p:graphicFrame>
        <p:nvGraphicFramePr>
          <p:cNvPr id="181" name="Google Shape;181;p27"/>
          <p:cNvGraphicFramePr/>
          <p:nvPr/>
        </p:nvGraphicFramePr>
        <p:xfrm>
          <a:off x="503400" y="127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{491568F9-76C3-487A-9A37-591386E3A9B4}</a:tableStyleId>
              </a:tblPr>
              <a:tblGrid>
                <a:gridCol w="1098200"/>
                <a:gridCol w="3615350"/>
                <a:gridCol w="3615350"/>
              </a:tblGrid>
              <a:tr h="4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A3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lt1"/>
                          </a:solidFill>
                        </a:rPr>
                        <a:t>ChatGPT 對話式聊天機器人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A3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lt1"/>
                          </a:solidFill>
                        </a:rPr>
                        <a:t>Google 搜尋引擎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A37F"/>
                    </a:solidFill>
                  </a:tcPr>
                </a:tc>
              </a:tr>
              <a:tr h="4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類比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專業人員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大型圖書館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功能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理解人類語言的內容與意圖並生升回覆內容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提供大量資訊供使用者對既有資料進行搜尋排序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輸入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人類自然語言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關鍵字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優點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依據互動的對話進行結果的生成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依據既有資料提供搜尋結果，資料即時，相對可靠，並有來源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缺點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資料的真實性、正確度存疑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無法提供精確結果，儘有相關連結，並受廣告等人為操作影響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呈現樣式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以文字為主，還可以有連結、圖片、表格，甚至程式碼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文字、影片、動畫、聲音、連結、檔案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1440000"/>
            <a:ext cx="4428600" cy="15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註冊申請與使用介面說明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註冊申請ChatGPT服務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55323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申請網址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https://chat.openai.com/</a:t>
            </a:r>
            <a:br>
              <a:rPr b="1" lang="zh-TW" sz="2400">
                <a:solidFill>
                  <a:srgbClr val="FF0000"/>
                </a:solidFill>
              </a:rPr>
            </a:br>
            <a:r>
              <a:rPr b="1" lang="zh-TW" sz="2400">
                <a:solidFill>
                  <a:srgbClr val="FF0000"/>
                </a:solidFill>
              </a:rPr>
              <a:t>https://ai.com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注意事項</a:t>
            </a:r>
            <a:endParaRPr b="1"/>
          </a:p>
          <a:p>
            <a:pPr indent="-34607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1111"/>
              <a:buAutoNum type="arabicPeriod"/>
            </a:pPr>
            <a:r>
              <a:rPr lang="zh-TW"/>
              <a:t>可用電子郵件、Google(推薦)或 Microsoft 帳號註冊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111"/>
              <a:buAutoNum type="arabicPeriod"/>
            </a:pPr>
            <a:r>
              <a:rPr lang="zh-TW"/>
              <a:t>請準備手機號碼，因為必須使用</a:t>
            </a:r>
            <a:r>
              <a:rPr b="1" lang="zh-TW"/>
              <a:t>簡訊</a:t>
            </a:r>
            <a:r>
              <a:rPr lang="zh-TW"/>
              <a:t>開通(一個號碼可以搭配三個電子郵件帳號使用)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111"/>
              <a:buAutoNum type="arabicPeriod"/>
            </a:pPr>
            <a:r>
              <a:rPr lang="zh-TW"/>
              <a:t>不同的帳號之間的資料不能共通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914" y="1152476"/>
            <a:ext cx="2383386" cy="38399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351" y="1322838"/>
            <a:ext cx="1628297" cy="26233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30"/>
          <p:cNvSpPr/>
          <p:nvPr/>
        </p:nvSpPr>
        <p:spPr>
          <a:xfrm>
            <a:off x="3850700" y="2253188"/>
            <a:ext cx="13755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526" y="1322838"/>
            <a:ext cx="1628297" cy="26233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30"/>
          <p:cNvSpPr/>
          <p:nvPr/>
        </p:nvSpPr>
        <p:spPr>
          <a:xfrm>
            <a:off x="2145725" y="3377138"/>
            <a:ext cx="13755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註冊申請步驟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22838"/>
            <a:ext cx="1628297" cy="26233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6177" y="1322838"/>
            <a:ext cx="1628297" cy="2623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1003" y="1322838"/>
            <a:ext cx="1628297" cy="2623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30"/>
          <p:cNvSpPr/>
          <p:nvPr/>
        </p:nvSpPr>
        <p:spPr>
          <a:xfrm>
            <a:off x="304775" y="4399525"/>
            <a:ext cx="8454600" cy="447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3416000" y="3291413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5125750" y="2162688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6802150" y="2162688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8521400" y="2272588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5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1126550" y="2858013"/>
            <a:ext cx="3750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1349075" y="3024713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311700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按 Sign up 註冊</a:t>
            </a:r>
            <a:endParaRPr sz="1000"/>
          </a:p>
        </p:txBody>
      </p:sp>
      <p:sp>
        <p:nvSpPr>
          <p:cNvPr id="217" name="Google Shape;217;p30"/>
          <p:cNvSpPr txBox="1"/>
          <p:nvPr/>
        </p:nvSpPr>
        <p:spPr>
          <a:xfrm>
            <a:off x="1988100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建議使用Google帳號</a:t>
            </a:r>
            <a:endParaRPr sz="1000"/>
          </a:p>
        </p:txBody>
      </p:sp>
      <p:sp>
        <p:nvSpPr>
          <p:cNvPr id="218" name="Google Shape;218;p30"/>
          <p:cNvSpPr txBox="1"/>
          <p:nvPr/>
        </p:nvSpPr>
        <p:spPr>
          <a:xfrm>
            <a:off x="3712125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填入姓名</a:t>
            </a:r>
            <a:endParaRPr sz="1000"/>
          </a:p>
        </p:txBody>
      </p:sp>
      <p:sp>
        <p:nvSpPr>
          <p:cNvPr id="219" name="Google Shape;219;p30"/>
          <p:cNvSpPr txBox="1"/>
          <p:nvPr/>
        </p:nvSpPr>
        <p:spPr>
          <a:xfrm>
            <a:off x="5417100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填入手機號碼收簡訊</a:t>
            </a:r>
            <a:endParaRPr sz="1000"/>
          </a:p>
        </p:txBody>
      </p:sp>
      <p:sp>
        <p:nvSpPr>
          <p:cNvPr id="220" name="Google Shape;220;p30"/>
          <p:cNvSpPr txBox="1"/>
          <p:nvPr/>
        </p:nvSpPr>
        <p:spPr>
          <a:xfrm>
            <a:off x="7131600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收到驗證碼回填完成註冊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idx="4294967295" type="title"/>
          </p:nvPr>
        </p:nvSpPr>
        <p:spPr>
          <a:xfrm>
            <a:off x="8060700" y="162050"/>
            <a:ext cx="8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</a:t>
            </a:r>
            <a:br>
              <a:rPr lang="zh-TW"/>
            </a:br>
            <a:r>
              <a:rPr lang="zh-TW"/>
              <a:t>介面</a:t>
            </a:r>
            <a:endParaRPr/>
          </a:p>
        </p:txBody>
      </p:sp>
      <p:grpSp>
        <p:nvGrpSpPr>
          <p:cNvPr id="226" name="Google Shape;226;p31"/>
          <p:cNvGrpSpPr/>
          <p:nvPr/>
        </p:nvGrpSpPr>
        <p:grpSpPr>
          <a:xfrm>
            <a:off x="1547962" y="603862"/>
            <a:ext cx="5755980" cy="4327625"/>
            <a:chOff x="3209449" y="487362"/>
            <a:chExt cx="5755980" cy="4327625"/>
          </a:xfrm>
        </p:grpSpPr>
        <p:pic>
          <p:nvPicPr>
            <p:cNvPr id="227" name="Google Shape;22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09449" y="487362"/>
              <a:ext cx="5745926" cy="432762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28" name="Google Shape;228;p31"/>
            <p:cNvSpPr/>
            <p:nvPr/>
          </p:nvSpPr>
          <p:spPr>
            <a:xfrm>
              <a:off x="4818530" y="4009725"/>
              <a:ext cx="4146900" cy="446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18525" y="1140075"/>
              <a:ext cx="4146900" cy="2611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3279450" y="1017725"/>
              <a:ext cx="1439400" cy="2545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279450" y="3632400"/>
              <a:ext cx="1439400" cy="1112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31"/>
          <p:cNvSpPr txBox="1"/>
          <p:nvPr/>
        </p:nvSpPr>
        <p:spPr>
          <a:xfrm>
            <a:off x="7571138" y="3470850"/>
            <a:ext cx="105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發問框</a:t>
            </a:r>
            <a:endParaRPr b="1" sz="1800"/>
          </a:p>
        </p:txBody>
      </p:sp>
      <p:sp>
        <p:nvSpPr>
          <p:cNvPr id="233" name="Google Shape;233;p31"/>
          <p:cNvSpPr txBox="1"/>
          <p:nvPr/>
        </p:nvSpPr>
        <p:spPr>
          <a:xfrm>
            <a:off x="7442438" y="1583800"/>
            <a:ext cx="111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說明區塊</a:t>
            </a:r>
            <a:endParaRPr b="1" sz="1800"/>
          </a:p>
        </p:txBody>
      </p:sp>
      <p:sp>
        <p:nvSpPr>
          <p:cNvPr id="234" name="Google Shape;234;p31"/>
          <p:cNvSpPr txBox="1"/>
          <p:nvPr/>
        </p:nvSpPr>
        <p:spPr>
          <a:xfrm>
            <a:off x="237713" y="4469800"/>
            <a:ext cx="12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功能選項</a:t>
            </a:r>
            <a:endParaRPr b="1" sz="1800"/>
          </a:p>
        </p:txBody>
      </p:sp>
      <p:sp>
        <p:nvSpPr>
          <p:cNvPr id="235" name="Google Shape;235;p31"/>
          <p:cNvSpPr txBox="1"/>
          <p:nvPr/>
        </p:nvSpPr>
        <p:spPr>
          <a:xfrm>
            <a:off x="178163" y="1583800"/>
            <a:ext cx="13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聊天記錄</a:t>
            </a:r>
            <a:endParaRPr b="1" sz="1800"/>
          </a:p>
        </p:txBody>
      </p:sp>
      <p:cxnSp>
        <p:nvCxnSpPr>
          <p:cNvPr id="236" name="Google Shape;236;p31"/>
          <p:cNvCxnSpPr>
            <a:stCxn id="235" idx="2"/>
            <a:endCxn id="230" idx="1"/>
          </p:cNvCxnSpPr>
          <p:nvPr/>
        </p:nvCxnSpPr>
        <p:spPr>
          <a:xfrm flipH="1" rot="-5400000">
            <a:off x="1042613" y="1831450"/>
            <a:ext cx="361200" cy="7893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" name="Google Shape;237;p31"/>
          <p:cNvCxnSpPr>
            <a:stCxn id="234" idx="0"/>
            <a:endCxn id="231" idx="1"/>
          </p:cNvCxnSpPr>
          <p:nvPr/>
        </p:nvCxnSpPr>
        <p:spPr>
          <a:xfrm rot="-5400000">
            <a:off x="1155713" y="4007500"/>
            <a:ext cx="165000" cy="7596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8" name="Google Shape;238;p31"/>
          <p:cNvCxnSpPr>
            <a:stCxn id="233" idx="2"/>
            <a:endCxn id="229" idx="3"/>
          </p:cNvCxnSpPr>
          <p:nvPr/>
        </p:nvCxnSpPr>
        <p:spPr>
          <a:xfrm rot="5400000">
            <a:off x="7393838" y="1955650"/>
            <a:ext cx="516900" cy="6966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9" name="Google Shape;239;p31"/>
          <p:cNvCxnSpPr>
            <a:stCxn id="232" idx="2"/>
            <a:endCxn id="228" idx="3"/>
          </p:cNvCxnSpPr>
          <p:nvPr/>
        </p:nvCxnSpPr>
        <p:spPr>
          <a:xfrm rot="5400000">
            <a:off x="7493438" y="3743100"/>
            <a:ext cx="417000" cy="7959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1440000"/>
            <a:ext cx="5532300" cy="15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不想申請帳號可以用ChatGPT嗎?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ChatEveryWhere不用註冊的ChatGPT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311700" y="1152475"/>
            <a:ext cx="388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latin typeface="Source Code Pro"/>
                <a:ea typeface="Source Code Pro"/>
                <a:cs typeface="Source Code Pro"/>
                <a:sym typeface="Source Code Pro"/>
              </a:rPr>
              <a:t>ChatEveryWhere</a:t>
            </a:r>
            <a:endParaRPr b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>
                <a:solidFill>
                  <a:schemeClr val="hlink"/>
                </a:solidFill>
                <a:hlinkClick r:id="rId3"/>
              </a:rPr>
              <a:t>https://chateverywhere.app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不用註冊就能使用ChatGPT，而且功能很強大，除了不用註冊、不用登入，回應速度很快，而且可以整理你的交談以及提示詞。</a:t>
            </a:r>
            <a:endParaRPr sz="1900"/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4">
            <a:alphaModFix/>
          </a:blip>
          <a:srcRect b="0" l="0" r="8650" t="0"/>
          <a:stretch/>
        </p:blipFill>
        <p:spPr>
          <a:xfrm>
            <a:off x="4470125" y="1152475"/>
            <a:ext cx="4673876" cy="3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279" y="3999975"/>
            <a:ext cx="1844576" cy="10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在行動裝置上使用ChatGPT</a:t>
            </a:r>
            <a:endParaRPr/>
          </a:p>
        </p:txBody>
      </p:sp>
      <p:sp>
        <p:nvSpPr>
          <p:cNvPr id="263" name="Google Shape;263;p34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iPhone / iPad 上新增桌面圖示</a:t>
            </a:r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5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000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925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5923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35"/>
          <p:cNvSpPr/>
          <p:nvPr/>
        </p:nvSpPr>
        <p:spPr>
          <a:xfrm>
            <a:off x="208075" y="4042750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8851" y="1137200"/>
            <a:ext cx="1620146" cy="35074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5"/>
          <p:cNvSpPr/>
          <p:nvPr/>
        </p:nvSpPr>
        <p:spPr>
          <a:xfrm>
            <a:off x="2587350" y="421478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3762850" y="4330700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5530325" y="1768875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363434" y="139478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360000" y="2277800"/>
            <a:ext cx="842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0000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https://reurl.cc/eXoZjm</a:t>
            </a:r>
            <a:endParaRPr b="1" sz="4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894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69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5025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1981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8937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9" name="Google Shape;28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Android 上新增桌面圖示</a:t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208075" y="1247450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3251148" y="121083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4189250" y="3477900"/>
            <a:ext cx="1192800" cy="23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5589550" y="2744975"/>
            <a:ext cx="15693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7315909" y="130003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/>
          <p:nvPr/>
        </p:nvSpPr>
        <p:spPr>
          <a:xfrm>
            <a:off x="6376238" y="871975"/>
            <a:ext cx="2514300" cy="4097100"/>
          </a:xfrm>
          <a:prstGeom prst="roundRect">
            <a:avLst>
              <a:gd fmla="val 86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LINE的ChatGPT機器人 - AI小幫手</a:t>
            </a:r>
            <a:endParaRPr/>
          </a:p>
        </p:txBody>
      </p:sp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311700" y="1152475"/>
            <a:ext cx="574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台灣開發者開發，以ChatGPT API 為引擎的LINE聊天機器人，除了可以使用文字互動、還可以用文字繪圖，甚至可以利用錄製語音來詢問問題互動！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zh-TW" u="sng">
                <a:solidFill>
                  <a:schemeClr val="hlink"/>
                </a:solidFill>
                <a:hlinkClick r:id="rId3"/>
              </a:rPr>
              <a:t>加入網址</a:t>
            </a:r>
            <a:r>
              <a:rPr lang="zh-TW" u="sng">
                <a:solidFill>
                  <a:schemeClr val="hlink"/>
                </a:solidFill>
                <a:hlinkClick r:id="rId4"/>
              </a:rPr>
              <a:t> </a:t>
            </a:r>
            <a:r>
              <a:rPr lang="zh-TW"/>
              <a:t>, </a:t>
            </a:r>
            <a:r>
              <a:rPr b="1" lang="zh-TW" u="sng">
                <a:solidFill>
                  <a:schemeClr val="hlink"/>
                </a:solidFill>
                <a:hlinkClick r:id="rId5"/>
              </a:rPr>
              <a:t>LINE社群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文字互動</a:t>
            </a:r>
            <a:r>
              <a:rPr lang="zh-TW"/>
              <a:t>：直接輸入問題文字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繪圖互動</a:t>
            </a:r>
            <a:r>
              <a:rPr lang="zh-TW"/>
              <a:t>：畫圖 [描述文字], img [描述文字]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語音互動</a:t>
            </a:r>
            <a:r>
              <a:rPr lang="zh-TW"/>
              <a:t>：用語音錄製問題送出</a:t>
            </a:r>
            <a:endParaRPr/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3984" y="2173450"/>
            <a:ext cx="2298525" cy="229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7"/>
          <p:cNvGrpSpPr/>
          <p:nvPr/>
        </p:nvGrpSpPr>
        <p:grpSpPr>
          <a:xfrm>
            <a:off x="7159617" y="1128997"/>
            <a:ext cx="947542" cy="947542"/>
            <a:chOff x="2052350" y="661150"/>
            <a:chExt cx="1172700" cy="1172700"/>
          </a:xfrm>
        </p:grpSpPr>
        <p:sp>
          <p:nvSpPr>
            <p:cNvPr id="304" name="Google Shape;304;p37"/>
            <p:cNvSpPr/>
            <p:nvPr/>
          </p:nvSpPr>
          <p:spPr>
            <a:xfrm>
              <a:off x="2052350" y="661150"/>
              <a:ext cx="1172700" cy="1172700"/>
            </a:xfrm>
            <a:prstGeom prst="ellipse">
              <a:avLst/>
            </a:prstGeom>
            <a:solidFill>
              <a:srgbClr val="10A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5" name="Google Shape;305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4934" y="848675"/>
              <a:ext cx="787526" cy="797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37"/>
          <p:cNvSpPr txBox="1"/>
          <p:nvPr/>
        </p:nvSpPr>
        <p:spPr>
          <a:xfrm>
            <a:off x="6842887" y="456887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AI小幫手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ChatGPT的第一次接觸</a:t>
            </a:r>
            <a:endParaRPr/>
          </a:p>
        </p:txBody>
      </p:sp>
      <p:sp>
        <p:nvSpPr>
          <p:cNvPr id="313" name="Google Shape;313;p38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 b="0"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基本操作：Q &amp; A</a:t>
            </a:r>
            <a:endParaRPr/>
          </a:p>
        </p:txBody>
      </p:sp>
      <p:sp>
        <p:nvSpPr>
          <p:cNvPr id="320" name="Google Shape;32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問與答是最基本的操作，ChatGPT功能分述如下：</a:t>
            </a:r>
            <a:endParaRPr/>
          </a:p>
        </p:txBody>
      </p:sp>
      <p:graphicFrame>
        <p:nvGraphicFramePr>
          <p:cNvPr id="321" name="Google Shape;321;p39"/>
          <p:cNvGraphicFramePr/>
          <p:nvPr/>
        </p:nvGraphicFramePr>
        <p:xfrm>
          <a:off x="952500" y="177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{491568F9-76C3-487A-9A37-591386E3A9B4}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基本問答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分析文本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內容生成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模彷訓練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提供事實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解釋觀念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推薦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翻譯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製作摘要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檢查文法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優化文本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評論</a:t>
                      </a:r>
                      <a:r>
                        <a:rPr lang="zh-TW"/>
                        <a:t>建議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文案撰寫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發想名稱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規劃課程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撰寫程式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自學教練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個人家教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風格寫作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OpenAI公司的CEO是誰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台中有幾個地區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請推薦五本介紹台灣旅遊的書籍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紅樓夢中賈寶玉最喜歡的女主角是誰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一份好的履歷必須提供哪些資訊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請用分析台積電在競爭力上的swot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為ChatGPT設計4小時課程規劃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我寫了一本人工智慧的書，給我5個書名建議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請用李白的風格寫一首描寫人工智慧的詩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如何進行高品質的問答？</a:t>
            </a:r>
            <a:endParaRPr/>
          </a:p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311700" y="1152475"/>
            <a:ext cx="461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精準的提問：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zh-TW" sz="1500"/>
              <a:t>明確說明任務</a:t>
            </a:r>
            <a:r>
              <a:rPr lang="zh-TW" sz="1500"/>
              <a:t>：請「總結」「改寫」「翻譯」以下內容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zh-TW" sz="1500"/>
              <a:t>設定產出格式</a:t>
            </a:r>
            <a:r>
              <a:rPr lang="zh-TW" sz="1500"/>
              <a:t>：以「文字」「表格」「條列」「中文」「英文」顯示結果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zh-TW" sz="1500"/>
              <a:t>加上量詞數字</a:t>
            </a:r>
            <a:r>
              <a:rPr lang="zh-TW" sz="1500"/>
              <a:t>：請以「二句話」「五個重點」「三個目標」來回答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提高回答的品質：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指出明顯錯誤，或是提出疑問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請再列舉證據、數據、原因或是來源出處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用其他工具查詢，如Google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500"/>
              <a:buAutoNum type="alphaLcPeriod"/>
            </a:pPr>
            <a:r>
              <a:rPr lang="zh-TW" sz="1500"/>
              <a:t>最好詢問者有其專業度能進行評估與判斷</a:t>
            </a:r>
            <a:endParaRPr sz="1500"/>
          </a:p>
        </p:txBody>
      </p:sp>
      <p:sp>
        <p:nvSpPr>
          <p:cNvPr id="328" name="Google Shape;328;p40"/>
          <p:cNvSpPr txBox="1"/>
          <p:nvPr>
            <p:ph idx="2" type="body"/>
          </p:nvPr>
        </p:nvSpPr>
        <p:spPr>
          <a:xfrm>
            <a:off x="4832400" y="1152475"/>
            <a:ext cx="42369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 startAt="3"/>
            </a:pPr>
            <a:r>
              <a:rPr lang="zh-TW" sz="1500"/>
              <a:t>常見錯誤：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若系統不穩回答中斷，可用「繼續」等字句讓問答銜接。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運算功能不佳，遇到複雜的四則運算時要特別小心。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中文文本還不足，對於中文相關的歷史、書籍、電影、文化等資訊常會在缺失的情況下亂編故事，給予錯誤的答案。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回答有字數限制，別動不動就要求給予一千、三千等字數回應。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不要觸碰敏感話題，造成拒答狀況。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進階技巧：角色扮演 = 限制範圍 + 限制格式</a:t>
            </a:r>
            <a:endParaRPr/>
          </a:p>
        </p:txBody>
      </p:sp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311700" y="1152475"/>
            <a:ext cx="8520600" cy="3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可以利用「角色扮演」的方式來限制範圍 + 限制格式，避免ChatGPT找不到定位而隨便亂扯。這個邏輯可以適用在各種場景，例如：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「請扮演我的專業翻譯，將我給你的文字翻譯成英文，這些規則不需要我再重新說明。」- 翻譯助理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 「請扮演我的助理，我會給你文件，你需要幫助我列出重點與摘要，文件可能有中文也有英文，你需要用中文回應我，往後這些規則不需要我再次說明」- 文件摘要助理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角色扮演有許多人設計了很多好用的範本，可以參考：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700"/>
              <a:t>ChatGPT 指令大全</a:t>
            </a:r>
            <a:br>
              <a:rPr b="1" lang="zh-TW" sz="1700"/>
            </a:br>
            <a:r>
              <a:rPr lang="zh-TW" sz="1700"/>
              <a:t>網址：</a:t>
            </a:r>
            <a:r>
              <a:rPr lang="zh-TW" sz="1700" u="sng">
                <a:solidFill>
                  <a:schemeClr val="hlink"/>
                </a:solidFill>
                <a:hlinkClick r:id="rId3"/>
              </a:rPr>
              <a:t>https://www.explainthis.io/zh-hant/chatgpt</a:t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ChatGPT不同的情境應用</a:t>
            </a:r>
            <a:endParaRPr/>
          </a:p>
        </p:txBody>
      </p:sp>
      <p:sp>
        <p:nvSpPr>
          <p:cNvPr id="341" name="Google Shape;341;p42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 b="0"/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/>
          <p:nvPr/>
        </p:nvSpPr>
        <p:spPr>
          <a:xfrm>
            <a:off x="251975" y="1017725"/>
            <a:ext cx="8580300" cy="10869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用簡單的文字說明複雜的事</a:t>
            </a:r>
            <a:endParaRPr b="1"/>
          </a:p>
        </p:txBody>
      </p:sp>
      <p:sp>
        <p:nvSpPr>
          <p:cNvPr id="349" name="Google Shape;349;p43"/>
          <p:cNvSpPr txBox="1"/>
          <p:nvPr>
            <p:ph idx="1" type="body"/>
          </p:nvPr>
        </p:nvSpPr>
        <p:spPr>
          <a:xfrm>
            <a:off x="311700" y="1152475"/>
            <a:ext cx="8520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請用簡短的文字對一個10歲的小朋友說明什麼是量子力學，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內容要活潑輕鬆，簡單易懂喔!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100" y="2257025"/>
            <a:ext cx="4854283" cy="273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/>
          <p:nvPr/>
        </p:nvSpPr>
        <p:spPr>
          <a:xfrm>
            <a:off x="281850" y="1017725"/>
            <a:ext cx="8580300" cy="11832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中午訂便當統計不用煩</a:t>
            </a:r>
            <a:endParaRPr b="1"/>
          </a:p>
        </p:txBody>
      </p:sp>
      <p:sp>
        <p:nvSpPr>
          <p:cNvPr id="357" name="Google Shape;357;p44"/>
          <p:cNvSpPr txBox="1"/>
          <p:nvPr>
            <p:ph idx="1" type="body"/>
          </p:nvPr>
        </p:nvSpPr>
        <p:spPr>
          <a:xfrm>
            <a:off x="311700" y="1228675"/>
            <a:ext cx="8520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</a:rPr>
              <a:t>幫我用Google試算表生成一個內容為不重複的品項，資料範圍為B2到B11，C欄位是數量，幫我加總這些不重複的品項。(</a:t>
            </a:r>
            <a:r>
              <a:rPr lang="zh-TW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Google試算表</a:t>
            </a:r>
            <a:r>
              <a:rPr lang="zh-TW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821" y="2368971"/>
            <a:ext cx="3820474" cy="265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25" y="2368975"/>
            <a:ext cx="4531104" cy="26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7650" y="221550"/>
            <a:ext cx="514500" cy="51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1" name="Google Shape;361;p44"/>
          <p:cNvSpPr txBox="1"/>
          <p:nvPr/>
        </p:nvSpPr>
        <p:spPr>
          <a:xfrm>
            <a:off x="505175" y="0"/>
            <a:ext cx="694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Consolas"/>
                <a:ea typeface="Consolas"/>
                <a:cs typeface="Consolas"/>
                <a:sym typeface="Consolas"/>
              </a:rPr>
              <a:t>=IFERROR(INDEX($B$2:$B$11,MATCH(0,INDEX(COUNTIF($D$1:D1,$B$2:$B$11),),0)),"")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Consolas"/>
                <a:ea typeface="Consolas"/>
                <a:cs typeface="Consolas"/>
                <a:sym typeface="Consolas"/>
              </a:rPr>
              <a:t>=IF(D2&lt;&gt;"",SUMIF($B$2:$B$11,D2,$C$2:$C$11),"")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/>
          <p:nvPr/>
        </p:nvSpPr>
        <p:spPr>
          <a:xfrm>
            <a:off x="251975" y="1017725"/>
            <a:ext cx="8580300" cy="10869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文本生成</a:t>
            </a:r>
            <a:endParaRPr b="1"/>
          </a:p>
        </p:txBody>
      </p:sp>
      <p:sp>
        <p:nvSpPr>
          <p:cNvPr id="368" name="Google Shape;368;p45"/>
          <p:cNvSpPr txBox="1"/>
          <p:nvPr>
            <p:ph idx="1" type="body"/>
          </p:nvPr>
        </p:nvSpPr>
        <p:spPr>
          <a:xfrm>
            <a:off x="311700" y="1152475"/>
            <a:ext cx="8520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接下來跟你的對話裡，請根據我所說的話竭盡所能地用 300 字以內的篇幅誇讚我，不必多加說明與解釋。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9" name="Google Shape;369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775" y="209700"/>
            <a:ext cx="514500" cy="51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70" name="Google Shape;37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0100" y="2257025"/>
            <a:ext cx="5194742" cy="27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0" y="3886512"/>
            <a:ext cx="9144000" cy="125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9868" r="14971" t="0"/>
          <a:stretch/>
        </p:blipFill>
        <p:spPr>
          <a:xfrm>
            <a:off x="419550" y="3520219"/>
            <a:ext cx="1454100" cy="145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1954775" y="4050623"/>
            <a:ext cx="4572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黃信溢</a:t>
            </a:r>
            <a:r>
              <a:rPr b="1" i="0" lang="zh-TW" sz="1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300">
                <a:solidFill>
                  <a:schemeClr val="lt1"/>
                </a:solidFill>
              </a:rPr>
              <a:t>茶米老師教室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edreamer@gmail.com</a:t>
            </a:r>
            <a:b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http://www.facebook.com/edreamertw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http://www.youtube.com/edreamertw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6201896" y="397227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6748954" y="480986"/>
            <a:ext cx="1749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YouTube頻道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1196" y="510105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6275" y="1005906"/>
            <a:ext cx="2153692" cy="215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439654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1054635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粉絲專頁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876" y="510109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69447" y="4079189"/>
            <a:ext cx="914475" cy="9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3320766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3935747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官方帳號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3" name="Google Shape;123;p1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95153" y="1005900"/>
            <a:ext cx="2153682" cy="215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12">
            <a:alphaModFix/>
          </a:blip>
          <a:srcRect b="19513" l="19264" r="17094" t="19182"/>
          <a:stretch/>
        </p:blipFill>
        <p:spPr>
          <a:xfrm>
            <a:off x="3555722" y="530832"/>
            <a:ext cx="380100" cy="36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5899110" y="4527667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資訊教育初學特訓班</a:t>
            </a:r>
            <a:br>
              <a:rPr b="1" lang="zh-TW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Facebook社團</a:t>
            </a:r>
            <a:endParaRPr sz="1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6" name="Google Shape;126;p19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7076" y="1000076"/>
            <a:ext cx="2153675" cy="21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/>
          <p:nvPr/>
        </p:nvSpPr>
        <p:spPr>
          <a:xfrm>
            <a:off x="251975" y="1017725"/>
            <a:ext cx="8580300" cy="14094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寫文配圖的好幫手</a:t>
            </a:r>
            <a:endParaRPr b="1"/>
          </a:p>
        </p:txBody>
      </p:sp>
      <p:sp>
        <p:nvSpPr>
          <p:cNvPr id="377" name="Google Shape;377;p46"/>
          <p:cNvSpPr txBox="1"/>
          <p:nvPr>
            <p:ph idx="1" type="body"/>
          </p:nvPr>
        </p:nvSpPr>
        <p:spPr>
          <a:xfrm>
            <a:off x="311700" y="1152475"/>
            <a:ext cx="8520600" cy="11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從現在起，當你想顯示一張圖片時，請使用 Unsplash API (https://source.unsplash.com/960x640/?{英語關鍵字}) 來找圖片，使用 Markdown 語法且不要用程式碼區塊。如果你可以理解，請不要廢話，回答我「理解」就好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8" name="Google Shape;3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100" y="2779975"/>
            <a:ext cx="3067314" cy="21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64" y="2779975"/>
            <a:ext cx="3067314" cy="21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7775" y="209700"/>
            <a:ext cx="514500" cy="51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/>
          <p:nvPr/>
        </p:nvSpPr>
        <p:spPr>
          <a:xfrm>
            <a:off x="251975" y="1017725"/>
            <a:ext cx="8580300" cy="7095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用表格整理產品資料</a:t>
            </a:r>
            <a:endParaRPr b="1"/>
          </a:p>
        </p:txBody>
      </p:sp>
      <p:sp>
        <p:nvSpPr>
          <p:cNvPr id="387" name="Google Shape;387;p47"/>
          <p:cNvSpPr txBox="1"/>
          <p:nvPr>
            <p:ph idx="1" type="body"/>
          </p:nvPr>
        </p:nvSpPr>
        <p:spPr>
          <a:xfrm>
            <a:off x="311700" y="1152475"/>
            <a:ext cx="8520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請幫我用表格分析 AirPods 跟 AirPods Pro 的差異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8" name="Google Shape;388;p47"/>
          <p:cNvPicPr preferRelativeResize="0"/>
          <p:nvPr/>
        </p:nvPicPr>
        <p:blipFill rotWithShape="1">
          <a:blip r:embed="rId3">
            <a:alphaModFix/>
          </a:blip>
          <a:srcRect b="16205" l="0" r="0" t="0"/>
          <a:stretch/>
        </p:blipFill>
        <p:spPr>
          <a:xfrm>
            <a:off x="2066438" y="1903325"/>
            <a:ext cx="5011126" cy="29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/>
          <p:nvPr/>
        </p:nvSpPr>
        <p:spPr>
          <a:xfrm>
            <a:off x="251975" y="1017725"/>
            <a:ext cx="8580300" cy="7095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請你幫我算算命</a:t>
            </a:r>
            <a:endParaRPr b="1"/>
          </a:p>
        </p:txBody>
      </p:sp>
      <p:sp>
        <p:nvSpPr>
          <p:cNvPr id="395" name="Google Shape;395;p48"/>
          <p:cNvSpPr txBox="1"/>
          <p:nvPr>
            <p:ph idx="1" type="body"/>
          </p:nvPr>
        </p:nvSpPr>
        <p:spPr>
          <a:xfrm>
            <a:off x="311700" y="1152475"/>
            <a:ext cx="8520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我是 2000 年 11 月 21 日生，可以幫我排個命盤嗎？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6" name="Google Shape;396;p48"/>
          <p:cNvPicPr preferRelativeResize="0"/>
          <p:nvPr/>
        </p:nvPicPr>
        <p:blipFill rotWithShape="1">
          <a:blip r:embed="rId3">
            <a:alphaModFix/>
          </a:blip>
          <a:srcRect b="20388" l="0" r="0" t="0"/>
          <a:stretch/>
        </p:blipFill>
        <p:spPr>
          <a:xfrm>
            <a:off x="1681163" y="1938825"/>
            <a:ext cx="5781674" cy="302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/>
          <p:nvPr/>
        </p:nvSpPr>
        <p:spPr>
          <a:xfrm>
            <a:off x="251975" y="1136875"/>
            <a:ext cx="8580300" cy="3488400"/>
          </a:xfrm>
          <a:prstGeom prst="roundRect">
            <a:avLst>
              <a:gd fmla="val 4744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商業英文信 - 範本</a:t>
            </a:r>
            <a:endParaRPr b="1"/>
          </a:p>
        </p:txBody>
      </p:sp>
      <p:sp>
        <p:nvSpPr>
          <p:cNvPr id="403" name="Google Shape;40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Write an email for me.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John Cameron, Marketing Department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Recipient</a:t>
            </a: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Raymond Myers, Marketing Department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Purpose</a:t>
            </a: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 Ask for Quotation of item AirPods Pro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 Request delivery within one weeks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 Request reply within two business days if possible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Manner</a:t>
            </a: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Polite with appropriate business etiquette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專題演練：Apple財報分析</a:t>
            </a:r>
            <a:endParaRPr/>
          </a:p>
        </p:txBody>
      </p:sp>
      <p:sp>
        <p:nvSpPr>
          <p:cNvPr id="409" name="Google Shape;409;p50"/>
          <p:cNvSpPr txBox="1"/>
          <p:nvPr>
            <p:ph idx="1" type="body"/>
          </p:nvPr>
        </p:nvSpPr>
        <p:spPr>
          <a:xfrm>
            <a:off x="311700" y="1152475"/>
            <a:ext cx="32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Apple 2023 第一季的財報資料</a:t>
            </a:r>
            <a:r>
              <a:rPr lang="zh-TW" sz="1400" u="sng">
                <a:solidFill>
                  <a:schemeClr val="hlink"/>
                </a:solidFill>
                <a:hlinkClick r:id="rId3"/>
              </a:rPr>
              <a:t>https://www.apple.com/newsroom/2023/02/apple-reports-first-quarter-results/</a:t>
            </a:r>
            <a:endParaRPr sz="14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請摘要資料內容(TL;DR)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請將資料翻譯成中文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請將資料用條列式分析</a:t>
            </a:r>
            <a:br>
              <a:rPr lang="zh-TW"/>
            </a:br>
            <a:r>
              <a:rPr lang="zh-TW"/>
              <a:t>(H1,H2)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請將摘要資料化為表格</a:t>
            </a:r>
            <a:endParaRPr/>
          </a:p>
        </p:txBody>
      </p:sp>
      <p:pic>
        <p:nvPicPr>
          <p:cNvPr id="410" name="Google Shape;410;p50"/>
          <p:cNvPicPr preferRelativeResize="0"/>
          <p:nvPr/>
        </p:nvPicPr>
        <p:blipFill rotWithShape="1">
          <a:blip r:embed="rId4">
            <a:alphaModFix/>
          </a:blip>
          <a:srcRect b="0" l="0" r="0" t="44305"/>
          <a:stretch/>
        </p:blipFill>
        <p:spPr>
          <a:xfrm>
            <a:off x="6418462" y="1319125"/>
            <a:ext cx="2574337" cy="290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0"/>
          <p:cNvPicPr preferRelativeResize="0"/>
          <p:nvPr/>
        </p:nvPicPr>
        <p:blipFill rotWithShape="1">
          <a:blip r:embed="rId4">
            <a:alphaModFix/>
          </a:blip>
          <a:srcRect b="55693" l="0" r="0" t="0"/>
          <a:stretch/>
        </p:blipFill>
        <p:spPr>
          <a:xfrm>
            <a:off x="3719775" y="1327101"/>
            <a:ext cx="2574337" cy="231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ChatGPT不能錯過的擴充程式</a:t>
            </a:r>
            <a:endParaRPr/>
          </a:p>
        </p:txBody>
      </p:sp>
      <p:sp>
        <p:nvSpPr>
          <p:cNvPr id="418" name="Google Shape;418;p51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 b="0"/>
          </a:p>
        </p:txBody>
      </p:sp>
      <p:pic>
        <p:nvPicPr>
          <p:cNvPr id="419" name="Google Shape;4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for Google</a:t>
            </a:r>
            <a:endParaRPr/>
          </a:p>
        </p:txBody>
      </p:sp>
      <p:sp>
        <p:nvSpPr>
          <p:cNvPr id="425" name="Google Shape;425;p52"/>
          <p:cNvSpPr txBox="1"/>
          <p:nvPr>
            <p:ph idx="1" type="body"/>
          </p:nvPr>
        </p:nvSpPr>
        <p:spPr>
          <a:xfrm>
            <a:off x="311700" y="1152475"/>
            <a:ext cx="45933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安裝連結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https://chrome.google.com/webstore/detail/chatgpt-for-google/jgjaeacdkonaoafenlfkkkmbaopkbilf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700"/>
              <a:t>用途說明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在Google搜尋結果頁面右側多一個 ChatGPT 小視窗，可以在Google搜尋的同時，得到ChatGPT的回答進行對照。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有個缺點，有時會因為ChatGPT服務較繁忙而中斷回答，新版可設定自己的API Key取得較為穩定的服務，或是再開啟回應框繼續問答。</a:t>
            </a:r>
            <a:endParaRPr baseline="-25000" sz="1500"/>
          </a:p>
        </p:txBody>
      </p:sp>
      <p:pic>
        <p:nvPicPr>
          <p:cNvPr id="426" name="Google Shape;4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00" y="387550"/>
            <a:ext cx="765000" cy="76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7" name="Google Shape;42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600" y="1077675"/>
            <a:ext cx="369771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 txBox="1"/>
          <p:nvPr/>
        </p:nvSpPr>
        <p:spPr>
          <a:xfrm>
            <a:off x="7941725" y="269550"/>
            <a:ext cx="988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資安注意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ChatGenie chatgpt中文版</a:t>
            </a:r>
            <a:endParaRPr/>
          </a:p>
        </p:txBody>
      </p:sp>
      <p:sp>
        <p:nvSpPr>
          <p:cNvPr id="434" name="Google Shape;434;p53"/>
          <p:cNvSpPr txBox="1"/>
          <p:nvPr>
            <p:ph idx="1" type="body"/>
          </p:nvPr>
        </p:nvSpPr>
        <p:spPr>
          <a:xfrm>
            <a:off x="311700" y="1152475"/>
            <a:ext cx="45933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安裝連結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https://chrome.google.com/webstore/detail/chatgenie-for-chatgpt/lgfokdfepidpjodalhpbjindjackhidg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700"/>
              <a:t>用途說明</a:t>
            </a:r>
            <a:endParaRPr sz="17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在Google搜尋結果頁面下方多一個 ChatGPT 小視窗，可以在Google搜尋的同時，得到ChatGPT的回答進行對照。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在網址列輸入 gpt + space 即可前往 ChatGPT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在網頁內選取內容，按右鍵即可將內容置入ChatGPT提示詞輸入欄。</a:t>
            </a:r>
            <a:endParaRPr sz="1500"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00" y="1077675"/>
            <a:ext cx="3697718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00" y="387550"/>
            <a:ext cx="765000" cy="76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Voice Control for ChatGPT</a:t>
            </a:r>
            <a:endParaRPr/>
          </a:p>
        </p:txBody>
      </p:sp>
      <p:sp>
        <p:nvSpPr>
          <p:cNvPr id="442" name="Google Shape;442;p54"/>
          <p:cNvSpPr txBox="1"/>
          <p:nvPr>
            <p:ph idx="1" type="body"/>
          </p:nvPr>
        </p:nvSpPr>
        <p:spPr>
          <a:xfrm>
            <a:off x="311700" y="1152475"/>
            <a:ext cx="45933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安裝連結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https://chrome.google.com/webstore/detail/voice-control-for-chatgpt/eollffkcakegifhacjnlnegohfdlidhn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700"/>
              <a:t>用途說明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讓使用者可以用語音的方式進行ChatGPT提示詞的輸入，當ChatGPT回覆時，也能利用語音將回答唸出來。</a:t>
            </a:r>
            <a:endParaRPr sz="1500"/>
          </a:p>
        </p:txBody>
      </p:sp>
      <p:pic>
        <p:nvPicPr>
          <p:cNvPr id="443" name="Google Shape;44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400" y="1170125"/>
            <a:ext cx="3934201" cy="320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00" y="387550"/>
            <a:ext cx="765000" cy="76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5"/>
          <p:cNvPicPr preferRelativeResize="0"/>
          <p:nvPr/>
        </p:nvPicPr>
        <p:blipFill rotWithShape="1">
          <a:blip r:embed="rId3">
            <a:alphaModFix/>
          </a:blip>
          <a:srcRect b="0" l="0" r="20723" t="0"/>
          <a:stretch/>
        </p:blipFill>
        <p:spPr>
          <a:xfrm>
            <a:off x="5024150" y="1517225"/>
            <a:ext cx="4018388" cy="30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5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WebChatGPT: ChatGPT with internet access</a:t>
            </a:r>
            <a:endParaRPr/>
          </a:p>
        </p:txBody>
      </p:sp>
      <p:sp>
        <p:nvSpPr>
          <p:cNvPr id="451" name="Google Shape;451;p55"/>
          <p:cNvSpPr txBox="1"/>
          <p:nvPr>
            <p:ph idx="1" type="body"/>
          </p:nvPr>
        </p:nvSpPr>
        <p:spPr>
          <a:xfrm>
            <a:off x="311700" y="1152475"/>
            <a:ext cx="459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安裝連結</a:t>
            </a:r>
            <a:r>
              <a:rPr lang="zh-TW" sz="1200" u="sng">
                <a:solidFill>
                  <a:schemeClr val="hlink"/>
                </a:solidFill>
                <a:hlinkClick r:id="rId4"/>
              </a:rPr>
              <a:t>https://chrome.google.com/webstore/detail/webchatgpt-chatgpt-with-i/lpfemeioodjbpieminkklglpmhlngfcn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700"/>
              <a:t>用途說明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為ChatGPT連結上網路，根據搜尋引擎的結果進行分析。可設定搜尋結果數目、時間、地區等來限縮查詢結果。</a:t>
            </a:r>
            <a:endParaRPr sz="1500"/>
          </a:p>
        </p:txBody>
      </p:sp>
      <p:sp>
        <p:nvSpPr>
          <p:cNvPr id="452" name="Google Shape;452;p55"/>
          <p:cNvSpPr/>
          <p:nvPr/>
        </p:nvSpPr>
        <p:spPr>
          <a:xfrm>
            <a:off x="5136275" y="4264075"/>
            <a:ext cx="38427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00" y="387550"/>
            <a:ext cx="765000" cy="76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課程內容</a:t>
            </a:r>
            <a:endParaRPr sz="3800"/>
          </a:p>
        </p:txBody>
      </p:sp>
      <p:sp>
        <p:nvSpPr>
          <p:cNvPr id="133" name="Google Shape;133;p20"/>
          <p:cNvSpPr txBox="1"/>
          <p:nvPr>
            <p:ph idx="2" type="body"/>
          </p:nvPr>
        </p:nvSpPr>
        <p:spPr>
          <a:xfrm>
            <a:off x="4939500" y="724075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ChatGPT用人工智慧改變未來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註冊申請與使用介面說明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在行動裝置上使用ChatGPT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ChatGPT的第一次接觸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ChatGPT不同的情境應用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ChatGPT不能錯過的擴充程式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Ubuntu"/>
                <a:ea typeface="Ubuntu"/>
                <a:cs typeface="Ubuntu"/>
                <a:sym typeface="Ubuntu"/>
              </a:rPr>
              <a:t>Agenda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425" y="83425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Prompt Genius</a:t>
            </a:r>
            <a:endParaRPr/>
          </a:p>
        </p:txBody>
      </p:sp>
      <p:sp>
        <p:nvSpPr>
          <p:cNvPr id="459" name="Google Shape;459;p56"/>
          <p:cNvSpPr txBox="1"/>
          <p:nvPr>
            <p:ph idx="1" type="body"/>
          </p:nvPr>
        </p:nvSpPr>
        <p:spPr>
          <a:xfrm>
            <a:off x="311700" y="1152475"/>
            <a:ext cx="459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安裝連結</a:t>
            </a:r>
            <a:r>
              <a:rPr lang="zh-TW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https://chrome.google.com/webstore/detail/chatgpt-prompt-genius/jjdnakkfjnnbbckhifcfchagnpofjffo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用途說明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將 ChatGPT 聊天記錄輸出成 PDF、PNG 圖、和建立分享連結。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收集許多提問模板，方便依不同身份不同場景產生適合的提問。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設定顯示的字型及CSS樣板</a:t>
            </a:r>
            <a:endParaRPr/>
          </a:p>
        </p:txBody>
      </p:sp>
      <p:pic>
        <p:nvPicPr>
          <p:cNvPr id="460" name="Google Shape;46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87550"/>
            <a:ext cx="765000" cy="76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1" name="Google Shape;46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550" y="1064050"/>
            <a:ext cx="359353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/>
          <p:nvPr/>
        </p:nvSpPr>
        <p:spPr>
          <a:xfrm>
            <a:off x="5315000" y="2573000"/>
            <a:ext cx="17178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6"/>
          <p:cNvSpPr/>
          <p:nvPr/>
        </p:nvSpPr>
        <p:spPr>
          <a:xfrm>
            <a:off x="5315000" y="4568875"/>
            <a:ext cx="17178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Glarity </a:t>
            </a:r>
            <a:r>
              <a:rPr lang="zh-TW" sz="2244"/>
              <a:t>利用ChatGPT4生成摘要，支援YouTube影片和Google</a:t>
            </a:r>
            <a:endParaRPr sz="2244"/>
          </a:p>
        </p:txBody>
      </p:sp>
      <p:sp>
        <p:nvSpPr>
          <p:cNvPr id="469" name="Google Shape;469;p57"/>
          <p:cNvSpPr txBox="1"/>
          <p:nvPr>
            <p:ph idx="1" type="body"/>
          </p:nvPr>
        </p:nvSpPr>
        <p:spPr>
          <a:xfrm>
            <a:off x="311700" y="1152475"/>
            <a:ext cx="459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安裝連結</a:t>
            </a:r>
            <a:r>
              <a:rPr lang="zh-TW" sz="1300" u="sng">
                <a:solidFill>
                  <a:schemeClr val="hlink"/>
                </a:solidFill>
                <a:hlinkClick r:id="rId3"/>
              </a:rPr>
              <a:t>https://chrome.google.com/webstore/detail/chatgpt-glarity%EF%BC%8Csummarize/cmnlolelipjlhfkhpohphpedmkfbobjc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用途說明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可以</a:t>
            </a:r>
            <a:r>
              <a:rPr lang="zh-TW"/>
              <a:t>摘要</a:t>
            </a:r>
            <a:endParaRPr/>
          </a:p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Youtube/bilibili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Google/Bing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Page Summary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Comment Summary</a:t>
            </a:r>
            <a:endParaRPr/>
          </a:p>
        </p:txBody>
      </p:sp>
      <p:pic>
        <p:nvPicPr>
          <p:cNvPr id="470" name="Google Shape;4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87550"/>
            <a:ext cx="765000" cy="76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57"/>
          <p:cNvPicPr preferRelativeResize="0"/>
          <p:nvPr/>
        </p:nvPicPr>
        <p:blipFill rotWithShape="1">
          <a:blip r:embed="rId5">
            <a:alphaModFix/>
          </a:blip>
          <a:srcRect b="7588" l="35938" r="0" t="18018"/>
          <a:stretch/>
        </p:blipFill>
        <p:spPr>
          <a:xfrm>
            <a:off x="4969350" y="1276450"/>
            <a:ext cx="4039300" cy="3565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5" y="308825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8"/>
          <p:cNvPicPr preferRelativeResize="0"/>
          <p:nvPr/>
        </p:nvPicPr>
        <p:blipFill rotWithShape="1">
          <a:blip r:embed="rId4">
            <a:alphaModFix/>
          </a:blip>
          <a:srcRect b="0" l="0" r="17484" t="0"/>
          <a:stretch/>
        </p:blipFill>
        <p:spPr>
          <a:xfrm>
            <a:off x="4572002" y="482100"/>
            <a:ext cx="4578650" cy="417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25000"/>
              </a:srgbClr>
            </a:outerShdw>
          </a:effectLst>
        </p:spPr>
      </p:pic>
      <p:sp>
        <p:nvSpPr>
          <p:cNvPr id="479" name="Google Shape;479;p58"/>
          <p:cNvSpPr txBox="1"/>
          <p:nvPr/>
        </p:nvSpPr>
        <p:spPr>
          <a:xfrm>
            <a:off x="493766" y="1498964"/>
            <a:ext cx="59151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lt1"/>
                </a:solidFill>
              </a:rPr>
              <a:t>感謝您的參與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545113" y="3829781"/>
            <a:ext cx="52254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黃信溢</a:t>
            </a:r>
            <a:r>
              <a:rPr lang="zh-TW" sz="1800">
                <a:solidFill>
                  <a:schemeClr val="lt1"/>
                </a:solidFill>
              </a:rPr>
              <a:t> </a:t>
            </a:r>
            <a:r>
              <a:rPr lang="zh-TW" sz="1200">
                <a:solidFill>
                  <a:schemeClr val="lt1"/>
                </a:solidFill>
              </a:rPr>
              <a:t>茶米老師教室</a:t>
            </a:r>
            <a:r>
              <a:rPr lang="zh-TW" sz="17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edreamer@gmail.com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https://www.youtube.com/@edreamertw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https://www.facebook.com/teach.for.tw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81" name="Google Shape;481;p58"/>
          <p:cNvSpPr txBox="1"/>
          <p:nvPr/>
        </p:nvSpPr>
        <p:spPr>
          <a:xfrm>
            <a:off x="493775" y="2440850"/>
            <a:ext cx="3703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打不過AI，就加入AI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越逃避AI，就越容易被AI取代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1440000"/>
            <a:ext cx="4428600" cy="15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用人工智慧改變未來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比爾蓋茲：ChatGPT重要性不亞於「網際網路的發明」！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ChatGPT橫空出世，在極短的時間內占領了焦點：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根據瑞士銀行集團的研究，由OpenAI打造的熱門AI聊天機器人ChatGPT(2022年11月30日)在推出短短1個禮拜用戶破百萬，2個月活躍用戶達到1億，成為史上成長最快的消費者應用程式。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目前平均每天約有1300萬獨立訪客使用，而且正在快速增加中。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TikTok在全球推出後花了約9個月時間達到1億用戶，Instagram則用了2年半的時間。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比爾蓋茲：ChatGPT重要性不亞於「個人電腦與網際網路的發明」，將改變我們的世界！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人類會不會被人工智慧所取代？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zh-TW" sz="1860"/>
              <a:t>所以最近你是不是一直聽到這個話題：人類會不會被人工智慧取代？</a:t>
            </a:r>
            <a:endParaRPr sz="186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zh-TW" sz="1860"/>
              <a:t>您還記得這個話題第一次震撼到您是什麼時候嗎？</a:t>
            </a:r>
            <a:endParaRPr sz="186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zh-TW" sz="1860"/>
              <a:t>2016年由Deepmind研發的AlphaGO以 4:1 的戰績擊敗了當時九段的世界棋王李世乭，又在接下來的幾年當中在圍棋的世界中稱霸，讓人類難望其向背。</a:t>
            </a:r>
            <a:endParaRPr sz="186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zh-TW" sz="1860"/>
              <a:t>但畢竟只是下棋，你還沒有覺得他能取代我們日常的工作，就像Siri、Google小姐，人工智能助理的出現，或著是Tesla在電動車上智能輔助系統的精進，讓自駕車的未來看到希望，但種種的應用都只是為人類生活帶來好的協助，讓人類生活更加的便利。但 ChatGPT給人的感覺卻是另外一個層次，就是</a:t>
            </a:r>
            <a:r>
              <a:rPr b="1" lang="zh-TW" sz="1860"/>
              <a:t>人類智慧</a:t>
            </a:r>
            <a:r>
              <a:rPr lang="zh-TW" sz="1860"/>
              <a:t>有可能被</a:t>
            </a:r>
            <a:r>
              <a:rPr b="1" lang="zh-TW" sz="1860"/>
              <a:t>人工智慧</a:t>
            </a:r>
            <a:r>
              <a:rPr lang="zh-TW" sz="1860"/>
              <a:t>取代！</a:t>
            </a:r>
            <a:endParaRPr sz="186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ChatGPT是怎麼訓練的？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zh-TW"/>
              <a:t>ChatGPT 是一個自然語言生成模型(生成式的人工智慧)，它是 OpenAI 公司為聊天機器人而設計的。它是基於 GPT-3的架構，專門用於處理對話。它可以讀入上下文，然後產生適當的回應。它可以用於建立聊天機器人，或者用於自然語言理解任務，例如聊天對話或智能助理。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zh-TW"/>
              <a:t>GPT（Generative Pre-trained Transformer）是一種基於深度學習的</a:t>
            </a:r>
            <a:r>
              <a:rPr b="1" lang="zh-TW"/>
              <a:t>自然語言</a:t>
            </a:r>
            <a:r>
              <a:rPr lang="zh-TW"/>
              <a:t>處理模型，基本思路是先通過</a:t>
            </a:r>
            <a:r>
              <a:rPr b="1" lang="zh-TW"/>
              <a:t>無監督學習</a:t>
            </a:r>
            <a:r>
              <a:rPr lang="zh-TW"/>
              <a:t>的方式對模型進行預訓練，使模型能夠學習到自然語言的結構和規律，然後通過微調的方式，將模型應用到具體的自然語言處理任務中。通過大量的語言數據訓練出來的模型，可以用於</a:t>
            </a:r>
            <a:r>
              <a:rPr b="1" lang="zh-TW"/>
              <a:t>生成自然語言文本、回答問題、摘要生成、機器翻譯</a:t>
            </a:r>
            <a:r>
              <a:rPr lang="zh-TW"/>
              <a:t>等多個自然語言處理任務。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ChatGPT為AI世代開啟了全新的序幕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過去人類的想像認為：AI或機器人只會取代那些重複性高、低技術的勞力工作，但ChatGPT的出現完全顛覆了我們的想像。ChatGPT來臨後風險最高的行業：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科技</a:t>
            </a:r>
            <a:r>
              <a:rPr lang="zh-TW" sz="1800"/>
              <a:t>：程式設計師、軟體工作師、數據分析師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金融</a:t>
            </a:r>
            <a:r>
              <a:rPr lang="zh-TW" sz="1800"/>
              <a:t>：金融分析師、理財專員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法律</a:t>
            </a:r>
            <a:r>
              <a:rPr lang="zh-TW" sz="1800"/>
              <a:t>：法律助理、法律諮詢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媒體</a:t>
            </a:r>
            <a:r>
              <a:rPr lang="zh-TW" sz="1800"/>
              <a:t>：行銷人員、內容製作、新聞人員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" name="Google Shape;169;p25"/>
          <p:cNvSpPr txBox="1"/>
          <p:nvPr>
            <p:ph idx="2" type="body"/>
          </p:nvPr>
        </p:nvSpPr>
        <p:spPr>
          <a:xfrm>
            <a:off x="4832400" y="1152475"/>
            <a:ext cx="39999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ChatGPT正要開始，還在進化！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2023年2月以每月20美元推出全新ChatGPT Plus訂閱服務。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2023年3月推出ChatGPT API，使用全新模型「GPT-3.5」的加強版。1000 token(約750個單字)收費0.002美元。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同期推出 Whisper自動語言辨識服務，讓語音文字的轉換更加沒有距離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GPT-4</a:t>
            </a:r>
            <a:r>
              <a:rPr lang="zh-TW"/>
              <a:t> ：3月14日發佈!!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999D5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